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4" r:id="rId1"/>
  </p:sldMasterIdLst>
  <p:sldIdLst>
    <p:sldId id="256" r:id="rId2"/>
    <p:sldId id="268" r:id="rId3"/>
    <p:sldId id="257" r:id="rId4"/>
    <p:sldId id="259" r:id="rId5"/>
    <p:sldId id="260" r:id="rId6"/>
    <p:sldId id="261" r:id="rId7"/>
    <p:sldId id="265" r:id="rId8"/>
    <p:sldId id="267" r:id="rId9"/>
    <p:sldId id="269" r:id="rId10"/>
    <p:sldId id="270" r:id="rId11"/>
    <p:sldId id="276" r:id="rId12"/>
    <p:sldId id="277" r:id="rId13"/>
    <p:sldId id="278" r:id="rId14"/>
    <p:sldId id="279" r:id="rId15"/>
    <p:sldId id="272" r:id="rId16"/>
    <p:sldId id="273" r:id="rId17"/>
    <p:sldId id="274" r:id="rId18"/>
    <p:sldId id="275" r:id="rId19"/>
    <p:sldId id="280" r:id="rId20"/>
    <p:sldId id="281" r:id="rId21"/>
    <p:sldId id="282" r:id="rId22"/>
    <p:sldId id="283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80" d="100"/>
          <a:sy n="80" d="100"/>
        </p:scale>
        <p:origin x="-108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06/05/1442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06/05/1442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06/05/1442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06/05/1442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06/05/1442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06/05/1442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06/05/1442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06/05/1442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06/05/1442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06/05/1442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06/05/1442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06/05/1442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ar-IQ" sz="4800" dirty="0" err="1" smtClean="0"/>
              <a:t>اهمية</a:t>
            </a:r>
            <a:r>
              <a:rPr lang="ar-IQ" sz="4800" dirty="0" smtClean="0"/>
              <a:t> </a:t>
            </a:r>
            <a:r>
              <a:rPr lang="ar-IQ" sz="4800" dirty="0" smtClean="0"/>
              <a:t>علم النفس </a:t>
            </a:r>
            <a:r>
              <a:rPr lang="ar-IQ" sz="4800" dirty="0" err="1" smtClean="0"/>
              <a:t>الأجتماعي</a:t>
            </a:r>
            <a:r>
              <a:rPr lang="ar-IQ" sz="4800" dirty="0" smtClean="0"/>
              <a:t> </a:t>
            </a:r>
            <a:r>
              <a:rPr lang="ar-IQ" sz="4800" dirty="0" smtClean="0"/>
              <a:t/>
            </a:r>
            <a:br>
              <a:rPr lang="ar-IQ" sz="4800" dirty="0" smtClean="0"/>
            </a:br>
            <a:r>
              <a:rPr lang="ar-IQ" sz="4800" dirty="0" smtClean="0"/>
              <a:t>في </a:t>
            </a:r>
            <a:r>
              <a:rPr lang="ar-IQ" sz="4800" dirty="0" smtClean="0"/>
              <a:t>مجالات </a:t>
            </a:r>
            <a:r>
              <a:rPr lang="ar-IQ" sz="4800" dirty="0" smtClean="0"/>
              <a:t>الحياة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ar-IQ" sz="4800" dirty="0" smtClean="0"/>
              <a:t> </a:t>
            </a:r>
            <a:endParaRPr lang="ar-SA" sz="48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45719" cy="49560"/>
          </a:xfrm>
        </p:spPr>
        <p:txBody>
          <a:bodyPr>
            <a:normAutofit fontScale="25000" lnSpcReduction="20000"/>
          </a:bodyPr>
          <a:lstStyle/>
          <a:p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110868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IQ" b="1" dirty="0" smtClean="0"/>
              <a:t>أما </a:t>
            </a:r>
            <a:r>
              <a:rPr lang="ar-IQ" b="1" dirty="0" smtClean="0">
                <a:solidFill>
                  <a:srgbClr val="FF0000"/>
                </a:solidFill>
              </a:rPr>
              <a:t>ما بعد</a:t>
            </a:r>
            <a:r>
              <a:rPr lang="ar-IQ" b="1" dirty="0" smtClean="0"/>
              <a:t> </a:t>
            </a:r>
            <a:r>
              <a:rPr lang="ar-IQ" b="1" dirty="0" smtClean="0">
                <a:solidFill>
                  <a:srgbClr val="FF0000"/>
                </a:solidFill>
              </a:rPr>
              <a:t>الخمس</a:t>
            </a:r>
            <a:r>
              <a:rPr lang="ar-IQ" b="1" dirty="0" smtClean="0"/>
              <a:t> سنوات فيتعلم الطفل :</a:t>
            </a:r>
            <a:endParaRPr lang="en-US" dirty="0" smtClean="0"/>
          </a:p>
          <a:p>
            <a:r>
              <a:rPr lang="ar-IQ" b="1" dirty="0" smtClean="0"/>
              <a:t>1)العناية بالنفس </a:t>
            </a:r>
            <a:endParaRPr lang="ar-IQ" b="1" dirty="0" smtClean="0"/>
          </a:p>
          <a:p>
            <a:r>
              <a:rPr lang="ar-IQ" b="1" dirty="0" smtClean="0"/>
              <a:t>2</a:t>
            </a:r>
            <a:r>
              <a:rPr lang="ar-IQ" b="1" dirty="0" smtClean="0"/>
              <a:t>) اكتساب مهارات اللعب </a:t>
            </a:r>
            <a:endParaRPr lang="ar-IQ" b="1" dirty="0" smtClean="0"/>
          </a:p>
          <a:p>
            <a:r>
              <a:rPr lang="ar-IQ" b="1" dirty="0" smtClean="0"/>
              <a:t> </a:t>
            </a:r>
            <a:r>
              <a:rPr lang="ar-IQ" b="1" dirty="0" smtClean="0"/>
              <a:t>3)معرفة الدور الجنسي </a:t>
            </a:r>
            <a:endParaRPr lang="ar-IQ" b="1" dirty="0" smtClean="0"/>
          </a:p>
          <a:p>
            <a:r>
              <a:rPr lang="ar-IQ" b="1" dirty="0" smtClean="0"/>
              <a:t>4</a:t>
            </a:r>
            <a:r>
              <a:rPr lang="ar-IQ" b="1" dirty="0" smtClean="0"/>
              <a:t>) التعامل مع </a:t>
            </a:r>
            <a:r>
              <a:rPr lang="ar-IQ" b="1" dirty="0" err="1" smtClean="0"/>
              <a:t>الاخرين</a:t>
            </a:r>
            <a:endParaRPr lang="ar-IQ" b="1" dirty="0" smtClean="0"/>
          </a:p>
          <a:p>
            <a:r>
              <a:rPr lang="ar-IQ" b="1" dirty="0" smtClean="0"/>
              <a:t> </a:t>
            </a:r>
            <a:r>
              <a:rPr lang="ar-IQ" b="1" dirty="0" smtClean="0"/>
              <a:t>5) القراءة والكتابة </a:t>
            </a:r>
            <a:endParaRPr lang="ar-IQ" b="1" dirty="0" smtClean="0"/>
          </a:p>
          <a:p>
            <a:r>
              <a:rPr lang="ar-IQ" b="1" dirty="0" smtClean="0"/>
              <a:t>6)ضرورات </a:t>
            </a:r>
            <a:r>
              <a:rPr lang="ar-IQ" b="1" dirty="0" smtClean="0"/>
              <a:t>الحياة </a:t>
            </a:r>
            <a:endParaRPr lang="ar-IQ" b="1" dirty="0" smtClean="0"/>
          </a:p>
          <a:p>
            <a:r>
              <a:rPr lang="ar-IQ" b="1" dirty="0" smtClean="0"/>
              <a:t>7</a:t>
            </a:r>
            <a:r>
              <a:rPr lang="ar-IQ" b="1" dirty="0" smtClean="0"/>
              <a:t>) تكوين بعض </a:t>
            </a:r>
            <a:r>
              <a:rPr lang="ar-IQ" b="1" dirty="0" smtClean="0"/>
              <a:t>القيم </a:t>
            </a:r>
          </a:p>
          <a:p>
            <a:r>
              <a:rPr lang="ar-IQ" b="1" dirty="0" smtClean="0"/>
              <a:t>8</a:t>
            </a:r>
            <a:r>
              <a:rPr lang="ar-IQ" b="1" dirty="0" smtClean="0"/>
              <a:t>) التحكم في الانفعالات </a:t>
            </a:r>
            <a:endParaRPr lang="ar-IQ" b="1" dirty="0" smtClean="0"/>
          </a:p>
          <a:p>
            <a:r>
              <a:rPr lang="ar-IQ" b="1" dirty="0" smtClean="0"/>
              <a:t>9) </a:t>
            </a:r>
            <a:r>
              <a:rPr lang="ar-IQ" b="1" dirty="0" smtClean="0"/>
              <a:t>تكوين اتجاهات سليمة.</a:t>
            </a:r>
            <a:endParaRPr lang="en-US" dirty="0" smtClean="0"/>
          </a:p>
          <a:p>
            <a:endParaRPr lang="ar-SA" dirty="0"/>
          </a:p>
        </p:txBody>
      </p:sp>
      <p:pic>
        <p:nvPicPr>
          <p:cNvPr id="5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574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3600" b="1" dirty="0" smtClean="0">
                <a:solidFill>
                  <a:srgbClr val="FF0000"/>
                </a:solidFill>
              </a:rPr>
              <a:t>ـ دور المدرسة بالتنشئة الاجتماعية :</a:t>
            </a: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b="1" dirty="0" smtClean="0"/>
              <a:t>بعض مسؤوليات المدرسة الثانوية في عملية التنشئة الاجتماعية :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ar-IQ" b="1" dirty="0" smtClean="0"/>
              <a:t>تقديم الرعاية النفسية.</a:t>
            </a:r>
            <a:endParaRPr lang="en-US" dirty="0" smtClean="0"/>
          </a:p>
          <a:p>
            <a:pPr lvl="0"/>
            <a:r>
              <a:rPr lang="ar-IQ" b="1" dirty="0" smtClean="0"/>
              <a:t>تعليمه كيفية تحقيق </a:t>
            </a:r>
            <a:r>
              <a:rPr lang="ar-IQ" b="1" dirty="0" err="1" smtClean="0"/>
              <a:t>الاهداف</a:t>
            </a:r>
            <a:r>
              <a:rPr lang="ar-IQ" b="1" dirty="0" smtClean="0"/>
              <a:t> وفق المعايير </a:t>
            </a:r>
            <a:r>
              <a:rPr lang="ar-IQ" b="1" dirty="0" err="1" smtClean="0"/>
              <a:t>الأجتماعية</a:t>
            </a:r>
            <a:r>
              <a:rPr lang="ar-IQ" b="1" dirty="0" smtClean="0"/>
              <a:t> .</a:t>
            </a:r>
            <a:endParaRPr lang="en-US" dirty="0" smtClean="0"/>
          </a:p>
          <a:p>
            <a:pPr lvl="0"/>
            <a:r>
              <a:rPr lang="ar-IQ" b="1" dirty="0" smtClean="0"/>
              <a:t>مراعاة قدراته واستعداداته.</a:t>
            </a:r>
            <a:endParaRPr lang="en-US" dirty="0" smtClean="0"/>
          </a:p>
          <a:p>
            <a:pPr lvl="0"/>
            <a:r>
              <a:rPr lang="ar-IQ" b="1" dirty="0" smtClean="0"/>
              <a:t>العلاقة بين البيت والمدرسة .</a:t>
            </a:r>
            <a:endParaRPr lang="en-US" dirty="0" smtClean="0"/>
          </a:p>
          <a:p>
            <a:pPr lvl="0"/>
            <a:r>
              <a:rPr lang="ar-IQ" b="1" dirty="0" smtClean="0"/>
              <a:t> مراعاة </a:t>
            </a:r>
            <a:r>
              <a:rPr lang="ar-IQ" b="1" dirty="0" err="1" smtClean="0"/>
              <a:t>الاسس</a:t>
            </a:r>
            <a:r>
              <a:rPr lang="ar-IQ" b="1" dirty="0" smtClean="0"/>
              <a:t> </a:t>
            </a:r>
            <a:r>
              <a:rPr lang="ar-IQ" b="1" dirty="0" err="1" smtClean="0"/>
              <a:t>الديموقراطية</a:t>
            </a:r>
            <a:r>
              <a:rPr lang="ar-IQ" b="1" dirty="0" smtClean="0"/>
              <a:t> في العلاقة بين المدرس والطالب .</a:t>
            </a:r>
            <a:endParaRPr lang="en-US" dirty="0" smtClean="0"/>
          </a:p>
          <a:p>
            <a:endParaRPr lang="ar-SA" dirty="0"/>
          </a:p>
        </p:txBody>
      </p:sp>
      <p:pic>
        <p:nvPicPr>
          <p:cNvPr id="5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425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7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345850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253826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008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2333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153400" cy="990600"/>
          </a:xfrm>
        </p:spPr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238639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403010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8778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746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IQ" dirty="0" smtClean="0"/>
              <a:t>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ar-IQ" dirty="0" smtClean="0"/>
              <a:t>  </a:t>
            </a:r>
            <a:r>
              <a:rPr lang="ar-IQ" dirty="0" smtClean="0"/>
              <a:t>لعلم النفس الاجتماعي </a:t>
            </a:r>
            <a:r>
              <a:rPr lang="ar-IQ" dirty="0" err="1" smtClean="0"/>
              <a:t>اهمية</a:t>
            </a:r>
            <a:r>
              <a:rPr lang="ar-IQ" dirty="0" smtClean="0"/>
              <a:t> علمية وعملية في مجالات الحياة  المختلفة فهو يدرس عملية التفاعل الاجتماعي ويساعد في تفسير </a:t>
            </a:r>
            <a:r>
              <a:rPr lang="ar-IQ" dirty="0" err="1" smtClean="0"/>
              <a:t>انماط</a:t>
            </a:r>
            <a:r>
              <a:rPr lang="ar-IQ" dirty="0" smtClean="0"/>
              <a:t> السلوك الاجتماعي </a:t>
            </a:r>
            <a:r>
              <a:rPr lang="ar-IQ" dirty="0" err="1" smtClean="0"/>
              <a:t>للانسان</a:t>
            </a:r>
            <a:r>
              <a:rPr lang="ar-IQ" dirty="0" smtClean="0"/>
              <a:t> من اجل العمل على تطويرها ورفع مستوى </a:t>
            </a:r>
            <a:r>
              <a:rPr lang="ar-IQ" dirty="0" err="1" smtClean="0"/>
              <a:t>ادائها</a:t>
            </a:r>
            <a:r>
              <a:rPr lang="ar-IQ" dirty="0" smtClean="0"/>
              <a:t> في المواقف الاجتماعية والاقتصادية والسياسية والحضارية مما يؤدي </a:t>
            </a:r>
            <a:r>
              <a:rPr lang="ar-IQ" dirty="0" err="1" smtClean="0"/>
              <a:t>الى</a:t>
            </a:r>
            <a:r>
              <a:rPr lang="ar-IQ" dirty="0" smtClean="0"/>
              <a:t> رفع درجة </a:t>
            </a:r>
            <a:r>
              <a:rPr lang="ar-IQ" dirty="0" err="1" smtClean="0"/>
              <a:t>انتاجية</a:t>
            </a:r>
            <a:r>
              <a:rPr lang="ar-IQ" dirty="0" smtClean="0"/>
              <a:t> هذا السلوك وتيسير عملية تحقيقه </a:t>
            </a:r>
            <a:r>
              <a:rPr lang="ar-IQ" dirty="0" err="1" smtClean="0"/>
              <a:t>لاهدافه</a:t>
            </a:r>
            <a:r>
              <a:rPr lang="ar-IQ" dirty="0" smtClean="0"/>
              <a:t> وغاياته 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ar-IQ" dirty="0" smtClean="0"/>
          </a:p>
          <a:p>
            <a:endParaRPr lang="ar-SA" dirty="0"/>
          </a:p>
        </p:txBody>
      </p:sp>
      <p:pic>
        <p:nvPicPr>
          <p:cNvPr id="7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446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dirty="0"/>
              <a:t> 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198730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252488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496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IQ" sz="2800" smtClean="0"/>
              <a:t> </a:t>
            </a:r>
            <a:endParaRPr lang="ar-SA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ar-IQ" dirty="0" smtClean="0"/>
              <a:t>يستفاد من علم النفس الاجتماعي في العديد من المجالات منها </a:t>
            </a:r>
            <a:r>
              <a:rPr lang="ar-IQ" dirty="0" smtClean="0"/>
              <a:t>: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Font typeface="Wingdings 2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ar-IQ" b="1" dirty="0" smtClean="0">
                <a:solidFill>
                  <a:srgbClr val="FF0000"/>
                </a:solidFill>
              </a:rPr>
              <a:t>1ـ المجال التربوي :</a:t>
            </a: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Wingdings 2"/>
              <a:buAutoNum type="arabicPeriod"/>
            </a:pPr>
            <a:r>
              <a:rPr lang="ar-IQ" dirty="0" smtClean="0"/>
              <a:t> تأخذ التربية من علم النفس الاجتماعي المفاهيم  والحقائق التي تسهم في </a:t>
            </a:r>
            <a:r>
              <a:rPr lang="ar-IQ" dirty="0" err="1" smtClean="0"/>
              <a:t>انجاح</a:t>
            </a:r>
            <a:r>
              <a:rPr lang="ar-IQ" dirty="0" smtClean="0"/>
              <a:t> العملية التربوية وتحقيق </a:t>
            </a:r>
            <a:r>
              <a:rPr lang="ar-IQ" dirty="0" err="1" smtClean="0"/>
              <a:t>اهدافها</a:t>
            </a:r>
            <a:r>
              <a:rPr lang="ar-IQ" dirty="0" smtClean="0"/>
              <a:t> . </a:t>
            </a:r>
            <a:r>
              <a:rPr lang="ar-IQ" dirty="0" err="1" smtClean="0"/>
              <a:t>ان</a:t>
            </a:r>
            <a:r>
              <a:rPr lang="ar-IQ" dirty="0" smtClean="0"/>
              <a:t> الموضوعات التربوية </a:t>
            </a:r>
            <a:r>
              <a:rPr lang="ar-IQ" dirty="0" err="1" smtClean="0"/>
              <a:t>الاساسية</a:t>
            </a:r>
            <a:r>
              <a:rPr lang="ar-IQ" dirty="0" smtClean="0"/>
              <a:t> تبين </a:t>
            </a:r>
            <a:r>
              <a:rPr lang="ar-IQ" dirty="0" err="1" smtClean="0"/>
              <a:t>اهمية</a:t>
            </a:r>
            <a:r>
              <a:rPr lang="ar-IQ" dirty="0" smtClean="0"/>
              <a:t> علم النفس الاجتماعي في مجال التربية </a:t>
            </a:r>
            <a:r>
              <a:rPr lang="ar-IQ" dirty="0" smtClean="0"/>
              <a:t>:</a:t>
            </a:r>
            <a:endParaRPr lang="ar-IQ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lvl="0" indent="-514350">
              <a:buAutoNum type="arabicPeriod"/>
            </a:pPr>
            <a:endParaRPr lang="en-US" dirty="0" smtClean="0"/>
          </a:p>
          <a:p>
            <a:pPr>
              <a:buNone/>
            </a:pPr>
            <a:endParaRPr lang="ar-IQ" dirty="0" smtClean="0"/>
          </a:p>
        </p:txBody>
      </p:sp>
      <p:pic>
        <p:nvPicPr>
          <p:cNvPr id="7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989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3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IQ" dirty="0" smtClean="0"/>
              <a:t>-التنشئة </a:t>
            </a:r>
            <a:r>
              <a:rPr lang="ar-IQ" dirty="0" smtClean="0"/>
              <a:t>الاجتماعية للمتعلم </a:t>
            </a:r>
            <a:endParaRPr lang="en-US" dirty="0" smtClean="0"/>
          </a:p>
          <a:p>
            <a:pPr>
              <a:buNone/>
            </a:pPr>
            <a:r>
              <a:rPr lang="ar-IQ" dirty="0" smtClean="0"/>
              <a:t>-تكوين </a:t>
            </a:r>
            <a:r>
              <a:rPr lang="ar-IQ" dirty="0" smtClean="0"/>
              <a:t>القيم والاتجاهات عند المتعلمين </a:t>
            </a:r>
            <a:endParaRPr lang="en-US" dirty="0" smtClean="0"/>
          </a:p>
          <a:p>
            <a:pPr>
              <a:buNone/>
            </a:pPr>
            <a:r>
              <a:rPr lang="ar-IQ" dirty="0" smtClean="0"/>
              <a:t>-دور </a:t>
            </a:r>
            <a:r>
              <a:rPr lang="ar-IQ" dirty="0" smtClean="0"/>
              <a:t>القيم والاتجاهات في التنشئة الاجتماعية </a:t>
            </a:r>
            <a:endParaRPr lang="en-US" dirty="0" smtClean="0"/>
          </a:p>
          <a:p>
            <a:pPr>
              <a:buNone/>
            </a:pPr>
            <a:r>
              <a:rPr lang="ar-IQ" dirty="0" smtClean="0"/>
              <a:t>-</a:t>
            </a:r>
            <a:r>
              <a:rPr lang="ar-IQ" dirty="0" err="1" smtClean="0"/>
              <a:t>ديناميات</a:t>
            </a:r>
            <a:r>
              <a:rPr lang="ar-IQ" dirty="0" smtClean="0"/>
              <a:t> </a:t>
            </a:r>
            <a:r>
              <a:rPr lang="ar-IQ" dirty="0" smtClean="0"/>
              <a:t>الجماعة ودورها في تفسير السلوك الاجتماعي بين </a:t>
            </a:r>
            <a:r>
              <a:rPr lang="ar-IQ" dirty="0" err="1" smtClean="0"/>
              <a:t>الافراد</a:t>
            </a:r>
            <a:r>
              <a:rPr lang="ar-IQ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ar-IQ" dirty="0" smtClean="0"/>
              <a:t>-الدور </a:t>
            </a:r>
            <a:r>
              <a:rPr lang="ar-IQ" dirty="0" smtClean="0"/>
              <a:t>القيادي لمدير المدرسة والمعلم </a:t>
            </a:r>
            <a:endParaRPr lang="en-US" dirty="0" smtClean="0"/>
          </a:p>
          <a:p>
            <a:pPr>
              <a:buNone/>
            </a:pPr>
            <a:r>
              <a:rPr lang="ar-IQ" dirty="0" smtClean="0"/>
              <a:t>-</a:t>
            </a:r>
            <a:r>
              <a:rPr lang="ar-IQ" dirty="0" err="1" smtClean="0"/>
              <a:t>انماط</a:t>
            </a:r>
            <a:r>
              <a:rPr lang="ar-IQ" dirty="0" smtClean="0"/>
              <a:t> </a:t>
            </a:r>
            <a:r>
              <a:rPr lang="ar-IQ" dirty="0" smtClean="0"/>
              <a:t>القيادة ودورها في التعلم </a:t>
            </a:r>
            <a:endParaRPr lang="en-US" dirty="0" smtClean="0"/>
          </a:p>
          <a:p>
            <a:pPr>
              <a:buNone/>
            </a:pPr>
            <a:r>
              <a:rPr lang="ar-IQ" dirty="0" smtClean="0"/>
              <a:t>-التفاعل </a:t>
            </a:r>
            <a:r>
              <a:rPr lang="ar-IQ" dirty="0" smtClean="0"/>
              <a:t>اللفظي والغير لفظي </a:t>
            </a:r>
            <a:endParaRPr lang="en-US" dirty="0" smtClean="0"/>
          </a:p>
          <a:p>
            <a:pPr>
              <a:buNone/>
            </a:pPr>
            <a:r>
              <a:rPr lang="ar-IQ" dirty="0" smtClean="0"/>
              <a:t>-</a:t>
            </a:r>
            <a:r>
              <a:rPr lang="ar-IQ" dirty="0" err="1" smtClean="0"/>
              <a:t>الارشاد</a:t>
            </a:r>
            <a:r>
              <a:rPr lang="ar-IQ" dirty="0" smtClean="0"/>
              <a:t> </a:t>
            </a:r>
            <a:r>
              <a:rPr lang="ar-IQ" dirty="0" smtClean="0"/>
              <a:t>والتوجيه الاجتماعي .</a:t>
            </a:r>
            <a:endParaRPr lang="en-US" dirty="0" smtClean="0"/>
          </a:p>
          <a:p>
            <a:pPr>
              <a:buNone/>
            </a:pPr>
            <a:endParaRPr lang="ar-IQ" dirty="0" smtClean="0"/>
          </a:p>
        </p:txBody>
      </p:sp>
      <p:pic>
        <p:nvPicPr>
          <p:cNvPr id="7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936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9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4000" dirty="0" smtClean="0"/>
              <a:t>          </a:t>
            </a:r>
            <a:endParaRPr lang="ar-SA" sz="4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ar-IQ" b="1" dirty="0" smtClean="0">
                <a:solidFill>
                  <a:srgbClr val="FF0000"/>
                </a:solidFill>
              </a:rPr>
              <a:t>2ـ </a:t>
            </a:r>
            <a:r>
              <a:rPr lang="ar-IQ" b="1" dirty="0" smtClean="0">
                <a:solidFill>
                  <a:srgbClr val="FF0000"/>
                </a:solidFill>
              </a:rPr>
              <a:t>المجال النفسي والصحة النفسية </a:t>
            </a:r>
            <a:r>
              <a:rPr lang="ar-IQ" b="1" dirty="0" smtClean="0">
                <a:solidFill>
                  <a:srgbClr val="FF0000"/>
                </a:solidFill>
              </a:rPr>
              <a:t>.</a:t>
            </a:r>
            <a:endParaRPr lang="en-US" dirty="0" smtClean="0"/>
          </a:p>
          <a:p>
            <a:pPr>
              <a:buNone/>
            </a:pPr>
            <a:r>
              <a:rPr lang="ar-IQ" dirty="0" smtClean="0"/>
              <a:t>   </a:t>
            </a:r>
            <a:r>
              <a:rPr lang="ar-IQ" dirty="0" err="1" smtClean="0"/>
              <a:t>الامراض</a:t>
            </a:r>
            <a:r>
              <a:rPr lang="ar-IQ" dirty="0" smtClean="0"/>
              <a:t> </a:t>
            </a:r>
            <a:r>
              <a:rPr lang="ar-IQ" dirty="0" smtClean="0"/>
              <a:t>النفسية تعزى </a:t>
            </a:r>
            <a:r>
              <a:rPr lang="ar-IQ" dirty="0" err="1" smtClean="0"/>
              <a:t>لاسباب</a:t>
            </a:r>
            <a:r>
              <a:rPr lang="ar-IQ" dirty="0" smtClean="0"/>
              <a:t> </a:t>
            </a:r>
            <a:r>
              <a:rPr lang="ar-IQ" dirty="0" smtClean="0"/>
              <a:t>متعددة وليس لسبب واحد فقد ترجع </a:t>
            </a:r>
            <a:r>
              <a:rPr lang="ar-IQ" dirty="0" err="1" smtClean="0"/>
              <a:t>لاسباب</a:t>
            </a:r>
            <a:r>
              <a:rPr lang="ar-IQ" dirty="0" smtClean="0"/>
              <a:t> وراثية </a:t>
            </a:r>
            <a:r>
              <a:rPr lang="ar-IQ" dirty="0" err="1" smtClean="0"/>
              <a:t>او</a:t>
            </a:r>
            <a:r>
              <a:rPr lang="ar-IQ" dirty="0" smtClean="0"/>
              <a:t> جسمية </a:t>
            </a:r>
            <a:r>
              <a:rPr lang="ar-IQ" dirty="0" err="1" smtClean="0"/>
              <a:t>واسباب</a:t>
            </a:r>
            <a:r>
              <a:rPr lang="ar-IQ" dirty="0" smtClean="0"/>
              <a:t> فسيولوجية واضطراب الغدد . وكذلك </a:t>
            </a:r>
            <a:r>
              <a:rPr lang="ar-IQ" dirty="0" err="1" smtClean="0"/>
              <a:t>اسباب</a:t>
            </a:r>
            <a:r>
              <a:rPr lang="ar-IQ" dirty="0" smtClean="0"/>
              <a:t> اجتماعية منها </a:t>
            </a:r>
            <a:r>
              <a:rPr lang="ar-IQ" dirty="0" smtClean="0"/>
              <a:t>:</a:t>
            </a:r>
            <a:endParaRPr lang="en-US" dirty="0" smtClean="0"/>
          </a:p>
          <a:p>
            <a:pPr>
              <a:buFontTx/>
              <a:buChar char="-"/>
            </a:pPr>
            <a:r>
              <a:rPr lang="ar-IQ" dirty="0" err="1" smtClean="0"/>
              <a:t>تاثير</a:t>
            </a:r>
            <a:r>
              <a:rPr lang="ar-IQ" dirty="0" smtClean="0"/>
              <a:t> </a:t>
            </a:r>
            <a:r>
              <a:rPr lang="ar-IQ" dirty="0" smtClean="0"/>
              <a:t>المدنية والحضارة والتطور السريع والتصنيع والعمل .</a:t>
            </a:r>
            <a:endParaRPr lang="en-US" dirty="0" smtClean="0"/>
          </a:p>
          <a:p>
            <a:pPr>
              <a:buFontTx/>
              <a:buChar char="-"/>
            </a:pPr>
            <a:r>
              <a:rPr lang="ar-IQ" dirty="0" smtClean="0"/>
              <a:t>التنشئة الاجتماعية </a:t>
            </a:r>
            <a:endParaRPr lang="en-US" dirty="0" smtClean="0"/>
          </a:p>
          <a:p>
            <a:pPr>
              <a:buFontTx/>
              <a:buChar char="-"/>
            </a:pPr>
            <a:r>
              <a:rPr lang="ar-IQ" dirty="0" err="1" smtClean="0"/>
              <a:t>انظمة</a:t>
            </a:r>
            <a:r>
              <a:rPr lang="ar-IQ" dirty="0" smtClean="0"/>
              <a:t> القيم </a:t>
            </a:r>
            <a:endParaRPr lang="en-US" dirty="0" smtClean="0"/>
          </a:p>
          <a:p>
            <a:pPr>
              <a:buFontTx/>
              <a:buChar char="-"/>
            </a:pPr>
            <a:r>
              <a:rPr lang="ar-IQ" dirty="0" smtClean="0"/>
              <a:t>اضطراب العلاقات </a:t>
            </a:r>
            <a:r>
              <a:rPr lang="ar-IQ" dirty="0" err="1" smtClean="0"/>
              <a:t>الاسرية</a:t>
            </a:r>
            <a:r>
              <a:rPr lang="ar-IQ" dirty="0" smtClean="0"/>
              <a:t> .</a:t>
            </a:r>
            <a:endParaRPr lang="en-US" dirty="0" smtClean="0"/>
          </a:p>
          <a:p>
            <a:pPr>
              <a:buFontTx/>
              <a:buChar char="-"/>
            </a:pPr>
            <a:r>
              <a:rPr lang="ar-IQ" dirty="0" smtClean="0"/>
              <a:t>التفكك الاجتماعي .</a:t>
            </a:r>
            <a:endParaRPr lang="en-US" dirty="0" smtClean="0"/>
          </a:p>
          <a:p>
            <a:pPr>
              <a:buFontTx/>
              <a:buChar char="-"/>
            </a:pPr>
            <a:endParaRPr lang="en-US" b="1" dirty="0" smtClean="0">
              <a:solidFill>
                <a:srgbClr val="C00000"/>
              </a:solidFill>
            </a:endParaRPr>
          </a:p>
        </p:txBody>
      </p:sp>
      <p:pic>
        <p:nvPicPr>
          <p:cNvPr id="7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173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7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ar-IQ" dirty="0" smtClean="0"/>
              <a:t>      وتتفاوت </a:t>
            </a:r>
            <a:r>
              <a:rPr lang="ar-IQ" dirty="0" err="1" smtClean="0"/>
              <a:t>اعراض</a:t>
            </a:r>
            <a:r>
              <a:rPr lang="ar-IQ" dirty="0" smtClean="0"/>
              <a:t> الاضطرابات النفسية فمنها </a:t>
            </a:r>
            <a:r>
              <a:rPr lang="ar-IQ" dirty="0" err="1" smtClean="0"/>
              <a:t>اعراض</a:t>
            </a:r>
            <a:r>
              <a:rPr lang="ar-IQ" dirty="0" smtClean="0"/>
              <a:t> جسمية فسيولوجية ومنها </a:t>
            </a:r>
            <a:r>
              <a:rPr lang="ar-IQ" dirty="0" err="1" smtClean="0"/>
              <a:t>اعراض</a:t>
            </a:r>
            <a:r>
              <a:rPr lang="ar-IQ" dirty="0" smtClean="0"/>
              <a:t> اجتماعية كالقلق والصراع </a:t>
            </a:r>
            <a:r>
              <a:rPr lang="ar-IQ" dirty="0" err="1" smtClean="0"/>
              <a:t>والاحباط</a:t>
            </a:r>
            <a:r>
              <a:rPr lang="ar-IQ" dirty="0" smtClean="0"/>
              <a:t> والنكوص والتعصب </a:t>
            </a:r>
            <a:r>
              <a:rPr lang="ar-IQ" dirty="0" smtClean="0"/>
              <a:t>وغيرها.</a:t>
            </a:r>
            <a:endParaRPr lang="en-US" dirty="0" smtClean="0"/>
          </a:p>
          <a:p>
            <a:pPr marL="514350" indent="-514350">
              <a:buNone/>
            </a:pPr>
            <a:r>
              <a:rPr lang="ar-IQ" dirty="0" smtClean="0"/>
              <a:t>       في </a:t>
            </a:r>
            <a:r>
              <a:rPr lang="ar-IQ" dirty="0" smtClean="0"/>
              <a:t>ضوء ذلك فان عملي العلاج النفسي لمن يعانون من الاضطرابات النفسية المختلفة ينطلق في </a:t>
            </a:r>
            <a:r>
              <a:rPr lang="ar-IQ" dirty="0" err="1" smtClean="0"/>
              <a:t>تشخيصة</a:t>
            </a:r>
            <a:r>
              <a:rPr lang="ar-IQ" dirty="0" smtClean="0"/>
              <a:t> من الناحية الاجتماعية ومن معطيات علم النفس الاجتماعي .</a:t>
            </a:r>
            <a:endParaRPr lang="en-US" dirty="0" smtClean="0"/>
          </a:p>
          <a:p>
            <a:pPr marL="514350" indent="-514350">
              <a:buNone/>
            </a:pPr>
            <a:endParaRPr lang="ar-IQ" dirty="0" smtClean="0"/>
          </a:p>
        </p:txBody>
      </p:sp>
      <p:pic>
        <p:nvPicPr>
          <p:cNvPr id="6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223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IQ" b="1" dirty="0" smtClean="0">
                <a:solidFill>
                  <a:srgbClr val="FF0000"/>
                </a:solidFill>
              </a:rPr>
              <a:t> ( التنشئة الاجتماعية)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b="1" dirty="0" smtClean="0">
                <a:solidFill>
                  <a:srgbClr val="FF0000"/>
                </a:solidFill>
              </a:rPr>
              <a:t>ـ تعريف التنشئة الاجتماعية</a:t>
            </a:r>
            <a:r>
              <a:rPr lang="ar-IQ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ar-IQ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IQ" b="1" dirty="0" smtClean="0">
                <a:solidFill>
                  <a:schemeClr val="accent5">
                    <a:lumMod val="50000"/>
                  </a:schemeClr>
                </a:solidFill>
              </a:rPr>
              <a:t>عملية موضوعية حيث يعمل المجتمع بمقتضاها فيؤثر على الفرد فيصبح بموجبها ومن خلالها متلائما مع حضارته بطرق منظمة .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ar-IQ" b="1" dirty="0" smtClean="0">
                <a:solidFill>
                  <a:srgbClr val="FF0000"/>
                </a:solidFill>
              </a:rPr>
              <a:t>ـ دور الأسرة في التنشئة الاجتماعية :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ar-IQ" b="1" dirty="0" smtClean="0"/>
              <a:t>ـ الأسرة هي النظام </a:t>
            </a:r>
            <a:r>
              <a:rPr lang="ar-IQ" b="1" dirty="0" err="1" smtClean="0"/>
              <a:t>الاول</a:t>
            </a:r>
            <a:r>
              <a:rPr lang="ar-IQ" b="1" dirty="0" smtClean="0"/>
              <a:t> في تنشئة الطفل وتحويله </a:t>
            </a:r>
            <a:r>
              <a:rPr lang="ar-IQ" b="1" dirty="0" err="1" smtClean="0"/>
              <a:t>الى</a:t>
            </a:r>
            <a:r>
              <a:rPr lang="ar-IQ" b="1" dirty="0" smtClean="0"/>
              <a:t> كائن اجتماعي فعن طريقها تتكون شخصية الطفل السوية وغير السوية .</a:t>
            </a:r>
            <a:endParaRPr lang="en-US" dirty="0" smtClean="0"/>
          </a:p>
          <a:p>
            <a:r>
              <a:rPr lang="ar-IQ" b="1" dirty="0" smtClean="0"/>
              <a:t>ـ تستخدم </a:t>
            </a:r>
            <a:r>
              <a:rPr lang="ar-IQ" b="1" dirty="0" err="1" smtClean="0"/>
              <a:t>الاسرة</a:t>
            </a:r>
            <a:r>
              <a:rPr lang="ar-IQ" b="1" dirty="0" smtClean="0"/>
              <a:t> في تنشئة الطفل </a:t>
            </a:r>
            <a:r>
              <a:rPr lang="ar-IQ" b="1" dirty="0" err="1" smtClean="0"/>
              <a:t>الاساليب</a:t>
            </a:r>
            <a:r>
              <a:rPr lang="ar-IQ" b="1" dirty="0" smtClean="0"/>
              <a:t> </a:t>
            </a:r>
            <a:r>
              <a:rPr lang="ar-IQ" b="1" dirty="0" smtClean="0">
                <a:solidFill>
                  <a:srgbClr val="FF0000"/>
                </a:solidFill>
              </a:rPr>
              <a:t>المباشرة</a:t>
            </a:r>
            <a:r>
              <a:rPr lang="ar-IQ" b="1" dirty="0" smtClean="0"/>
              <a:t> </a:t>
            </a:r>
            <a:r>
              <a:rPr lang="ar-IQ" b="1" dirty="0" smtClean="0">
                <a:solidFill>
                  <a:srgbClr val="FF0000"/>
                </a:solidFill>
              </a:rPr>
              <a:t>وغير</a:t>
            </a:r>
            <a:r>
              <a:rPr lang="ar-IQ" b="1" dirty="0" smtClean="0"/>
              <a:t> </a:t>
            </a:r>
            <a:r>
              <a:rPr lang="ar-IQ" b="1" dirty="0" smtClean="0">
                <a:solidFill>
                  <a:srgbClr val="FF0000"/>
                </a:solidFill>
              </a:rPr>
              <a:t>المباشرة</a:t>
            </a:r>
            <a:r>
              <a:rPr lang="ar-IQ" b="1" dirty="0" smtClean="0"/>
              <a:t> .</a:t>
            </a:r>
            <a:endParaRPr lang="en-US" dirty="0" smtClean="0"/>
          </a:p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5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340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4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   </a:t>
            </a:r>
            <a:r>
              <a:rPr lang="ar-IQ" b="1" dirty="0" smtClean="0"/>
              <a:t>ـ </a:t>
            </a:r>
            <a:r>
              <a:rPr lang="ar-IQ" b="1" dirty="0" err="1" smtClean="0"/>
              <a:t>للاسرة</a:t>
            </a:r>
            <a:r>
              <a:rPr lang="ar-IQ" b="1" dirty="0" smtClean="0"/>
              <a:t> دور في الاضطراب النفسي الذي قد يحدث بسبب التغيير الذي قد يحدث </a:t>
            </a:r>
            <a:r>
              <a:rPr lang="ar-IQ" b="1" dirty="0" smtClean="0"/>
              <a:t>العلاقات المرتبطة </a:t>
            </a:r>
            <a:r>
              <a:rPr lang="ar-IQ" b="1" dirty="0" err="1" smtClean="0"/>
              <a:t>باشباع</a:t>
            </a:r>
            <a:r>
              <a:rPr lang="ar-IQ" b="1" dirty="0" smtClean="0"/>
              <a:t> حاجاته </a:t>
            </a:r>
            <a:r>
              <a:rPr lang="ar-IQ" b="1" dirty="0" err="1" smtClean="0"/>
              <a:t>البايولوجية</a:t>
            </a:r>
            <a:r>
              <a:rPr lang="ar-IQ" b="1" dirty="0" smtClean="0"/>
              <a:t> والتي يستجيب لها الطفل كتغيير </a:t>
            </a:r>
            <a:r>
              <a:rPr lang="ar-IQ" b="1" dirty="0" err="1" smtClean="0"/>
              <a:t>مفاجىء</a:t>
            </a:r>
            <a:r>
              <a:rPr lang="ar-IQ" b="1" dirty="0" smtClean="0"/>
              <a:t>. ففي عملية الفطام مثلا ,قد تستخد م الاسرة  طريقة فطام </a:t>
            </a:r>
            <a:r>
              <a:rPr lang="ar-IQ" b="1" dirty="0" smtClean="0"/>
              <a:t>قاسية </a:t>
            </a:r>
            <a:r>
              <a:rPr lang="ar-IQ" b="1" dirty="0" smtClean="0"/>
              <a:t>ومفاجئة ,مما يفقد الطفل  المشاعر الدافئة والحنان المرتبط بتلك العملية  بصورة مفاجئة ايضا مما سيترك اثارا </a:t>
            </a:r>
            <a:r>
              <a:rPr lang="ar-IQ" b="1" dirty="0" smtClean="0"/>
              <a:t>نفسية عميقة في الطفل  مما يعرضه للقلق الدائم في المستقبل .</a:t>
            </a:r>
            <a:endParaRPr lang="ar-IQ" b="1" dirty="0" smtClean="0"/>
          </a:p>
          <a:p>
            <a:pPr>
              <a:buNone/>
            </a:pPr>
            <a:r>
              <a:rPr lang="ar-IQ" dirty="0" smtClean="0"/>
              <a:t>                 </a:t>
            </a:r>
            <a:endParaRPr lang="en-US" dirty="0" smtClean="0"/>
          </a:p>
          <a:p>
            <a:r>
              <a:rPr lang="ar-IQ" b="1" dirty="0" smtClean="0"/>
              <a:t>ـ </a:t>
            </a:r>
            <a:r>
              <a:rPr lang="ar-IQ" b="1" dirty="0" smtClean="0"/>
              <a:t>يكتسب الطفل من الكبار المعاني التي ترتبط باتجاهات </a:t>
            </a:r>
            <a:r>
              <a:rPr lang="ar-IQ" b="1" dirty="0" err="1" smtClean="0"/>
              <a:t>الاباء</a:t>
            </a:r>
            <a:r>
              <a:rPr lang="ar-IQ" b="1" dirty="0" smtClean="0"/>
              <a:t> حيال سلوكه </a:t>
            </a:r>
            <a:r>
              <a:rPr lang="ar-IQ" b="1" dirty="0" smtClean="0"/>
              <a:t>.</a:t>
            </a:r>
            <a:endParaRPr lang="en-US" dirty="0" smtClean="0"/>
          </a:p>
          <a:p>
            <a:endParaRPr lang="ar-SA" dirty="0"/>
          </a:p>
        </p:txBody>
      </p:sp>
      <p:pic>
        <p:nvPicPr>
          <p:cNvPr id="5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614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b="1" dirty="0" smtClean="0"/>
              <a:t>ويمكن تلخيص بعض من مظاهر التنشئة الاجتماعية في الخمس سنوات </a:t>
            </a:r>
            <a:r>
              <a:rPr lang="ar-IQ" b="1" dirty="0" err="1" smtClean="0"/>
              <a:t>الاولى</a:t>
            </a:r>
            <a:r>
              <a:rPr lang="ar-IQ" b="1" dirty="0" smtClean="0"/>
              <a:t> فيما يأتي :</a:t>
            </a:r>
            <a:endParaRPr lang="en-US" dirty="0" smtClean="0"/>
          </a:p>
          <a:p>
            <a:r>
              <a:rPr lang="ar-IQ" b="1" dirty="0" smtClean="0"/>
              <a:t>1 ) </a:t>
            </a:r>
            <a:r>
              <a:rPr lang="ar-IQ" b="1" dirty="0" smtClean="0"/>
              <a:t>تعلم تناول الاطعمة الجافة </a:t>
            </a:r>
            <a:endParaRPr lang="ar-IQ" b="1" dirty="0" smtClean="0"/>
          </a:p>
          <a:p>
            <a:r>
              <a:rPr lang="ar-IQ" b="1" dirty="0" smtClean="0"/>
              <a:t>2</a:t>
            </a:r>
            <a:r>
              <a:rPr lang="ar-IQ" b="1" dirty="0" smtClean="0"/>
              <a:t>) تعلم المشي </a:t>
            </a:r>
            <a:endParaRPr lang="ar-IQ" b="1" dirty="0" smtClean="0"/>
          </a:p>
          <a:p>
            <a:r>
              <a:rPr lang="ar-IQ" b="1" dirty="0" smtClean="0"/>
              <a:t>3</a:t>
            </a:r>
            <a:r>
              <a:rPr lang="ar-IQ" b="1" dirty="0" smtClean="0"/>
              <a:t>) تلم ضبط حركة المعدة </a:t>
            </a:r>
            <a:endParaRPr lang="ar-IQ" b="1" dirty="0" smtClean="0"/>
          </a:p>
          <a:p>
            <a:r>
              <a:rPr lang="ar-IQ" b="1" dirty="0" smtClean="0"/>
              <a:t>4) </a:t>
            </a:r>
            <a:r>
              <a:rPr lang="ar-IQ" b="1" dirty="0" smtClean="0"/>
              <a:t>تعلم الحياء </a:t>
            </a:r>
            <a:r>
              <a:rPr lang="ar-IQ" b="1" dirty="0" smtClean="0"/>
              <a:t>الجنسي</a:t>
            </a:r>
          </a:p>
          <a:p>
            <a:r>
              <a:rPr lang="ar-IQ" b="1" dirty="0" smtClean="0"/>
              <a:t>5) </a:t>
            </a:r>
            <a:r>
              <a:rPr lang="ar-IQ" b="1" dirty="0" smtClean="0"/>
              <a:t>فهم العالم المادي في المنزل </a:t>
            </a:r>
            <a:r>
              <a:rPr lang="ar-IQ" b="1" dirty="0" smtClean="0"/>
              <a:t>والشارع</a:t>
            </a:r>
          </a:p>
          <a:p>
            <a:r>
              <a:rPr lang="ar-IQ" b="1" dirty="0" smtClean="0"/>
              <a:t>6</a:t>
            </a:r>
            <a:r>
              <a:rPr lang="ar-IQ" b="1" dirty="0" smtClean="0"/>
              <a:t>) </a:t>
            </a:r>
            <a:r>
              <a:rPr lang="ar-IQ" b="1" dirty="0" smtClean="0"/>
              <a:t>تعلم الصواب والخطأ </a:t>
            </a:r>
            <a:endParaRPr lang="ar-IQ" b="1" dirty="0" smtClean="0"/>
          </a:p>
          <a:p>
            <a:r>
              <a:rPr lang="ar-IQ" b="1" dirty="0" smtClean="0"/>
              <a:t>7</a:t>
            </a:r>
            <a:r>
              <a:rPr lang="ar-IQ" b="1" dirty="0" smtClean="0"/>
              <a:t>) تعلم السلوك المناسب مع الكبار .</a:t>
            </a:r>
            <a:endParaRPr lang="en-US" dirty="0" smtClean="0"/>
          </a:p>
          <a:p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324620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1119</TotalTime>
  <Words>548</Words>
  <Application>Microsoft Office PowerPoint</Application>
  <PresentationFormat>عرض على الشاشة (3:4)‏</PresentationFormat>
  <Paragraphs>63</Paragraphs>
  <Slides>22</Slides>
  <Notes>0</Notes>
  <HiddenSlides>0</HiddenSlides>
  <MMClips>9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تدفق</vt:lpstr>
      <vt:lpstr>اهمية علم النفس الأجتماعي  في مجالات الحياة   </vt:lpstr>
      <vt:lpstr> </vt:lpstr>
      <vt:lpstr> </vt:lpstr>
      <vt:lpstr>الشريحة 4</vt:lpstr>
      <vt:lpstr>          </vt:lpstr>
      <vt:lpstr>الشريحة 6</vt:lpstr>
      <vt:lpstr> ( التنشئة الاجتماعية)</vt:lpstr>
      <vt:lpstr>الشريحة 8</vt:lpstr>
      <vt:lpstr>الشريحة 9</vt:lpstr>
      <vt:lpstr>الشريحة 10</vt:lpstr>
      <vt:lpstr>ـ دور المدرسة بالتنشئة الاجتماعية : 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المجموعة الرابعة      الوسائل التعليمية</dc:title>
  <dc:creator>د.داود حلس</dc:creator>
  <cp:lastModifiedBy>Administrator</cp:lastModifiedBy>
  <cp:revision>205</cp:revision>
  <dcterms:created xsi:type="dcterms:W3CDTF">2017-08-28T17:57:30Z</dcterms:created>
  <dcterms:modified xsi:type="dcterms:W3CDTF">2020-12-20T18:07:11Z</dcterms:modified>
</cp:coreProperties>
</file>